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1960226713" r:id="rId2"/>
    <p:sldId id="1960226685" r:id="rId3"/>
    <p:sldId id="1960226718" r:id="rId4"/>
    <p:sldId id="1960226702" r:id="rId5"/>
    <p:sldId id="1960226712" r:id="rId6"/>
    <p:sldId id="1960226717" r:id="rId7"/>
    <p:sldId id="1960226715" r:id="rId8"/>
    <p:sldId id="1960226719" r:id="rId9"/>
    <p:sldId id="1960226709" r:id="rId10"/>
    <p:sldId id="1960226710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5" autoAdjust="0"/>
  </p:normalViewPr>
  <p:slideViewPr>
    <p:cSldViewPr snapToGrid="0">
      <p:cViewPr varScale="1">
        <p:scale>
          <a:sx n="152" d="100"/>
          <a:sy n="152" d="100"/>
        </p:scale>
        <p:origin x="28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249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20D6D-E1D1-484D-B64A-8CED1AAAD027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BD9F7-4AD5-4943-ACAE-65384909E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3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3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7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0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2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44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05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2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4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2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4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9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5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4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E894C11-A52A-4AC5-853C-334E360BCE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9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jpeg"/><Relationship Id="rId10" Type="http://schemas.microsoft.com/office/2007/relationships/hdphoto" Target="../media/hdphoto3.wdp"/><Relationship Id="rId4" Type="http://schemas.openxmlformats.org/officeDocument/2006/relationships/hyperlink" Target="https://www.mdpi.com/2306-5729/9/1/12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close-up of a logo">
            <a:extLst>
              <a:ext uri="{FF2B5EF4-FFF2-40B4-BE49-F238E27FC236}">
                <a16:creationId xmlns:a16="http://schemas.microsoft.com/office/drawing/2014/main" id="{7C6E1A01-FEE8-96B4-18BD-10D8394F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13" y="5718968"/>
            <a:ext cx="2447925" cy="8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993F83-F6E1-58A5-1A86-173BA864926B}"/>
              </a:ext>
            </a:extLst>
          </p:cNvPr>
          <p:cNvGrpSpPr/>
          <p:nvPr/>
        </p:nvGrpSpPr>
        <p:grpSpPr>
          <a:xfrm>
            <a:off x="6096000" y="5680075"/>
            <a:ext cx="3586439" cy="861774"/>
            <a:chOff x="5952007" y="5279747"/>
            <a:chExt cx="3586439" cy="861774"/>
          </a:xfrm>
        </p:grpSpPr>
        <p:pic>
          <p:nvPicPr>
            <p:cNvPr id="10" name="Picture 2" descr="NCSR Demokritos (@NCSR_Demokritos) / X">
              <a:extLst>
                <a:ext uri="{FF2B5EF4-FFF2-40B4-BE49-F238E27FC236}">
                  <a16:creationId xmlns:a16="http://schemas.microsoft.com/office/drawing/2014/main" id="{55E9CC7B-F7BC-7E40-6625-C6A8B36A5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007" y="5373221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D7C881A-148E-CDF2-3F38-4AB6E0CD9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175" y="5279747"/>
              <a:ext cx="2725271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                                                                       DEMOKRITOS</a:t>
              </a:r>
              <a:endParaRPr kumimoji="0" lang="en-US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                                     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NATIONAL CENTRE FOR SCIENTIFIC RESEARCH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C99A69-9AB1-4092-A592-C5CBE61AF98A}"/>
              </a:ext>
            </a:extLst>
          </p:cNvPr>
          <p:cNvSpPr txBox="1"/>
          <p:nvPr/>
        </p:nvSpPr>
        <p:spPr>
          <a:xfrm>
            <a:off x="3047268" y="872829"/>
            <a:ext cx="609746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Stellar Signatures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DE24B-FFDD-45B8-18AE-CCFC903B985D}"/>
              </a:ext>
            </a:extLst>
          </p:cNvPr>
          <p:cNvSpPr txBox="1"/>
          <p:nvPr/>
        </p:nvSpPr>
        <p:spPr>
          <a:xfrm>
            <a:off x="3047268" y="4798644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Foukanelis Christos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(mtn2324)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Vytiniotis Konstantinos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(mtn2308)</a:t>
            </a:r>
            <a:endParaRPr kumimoji="0" lang="el-GR" b="0" i="1" u="none" strike="noStrike" kern="1200" cap="none" spc="0" normalizeH="0" baseline="0" noProof="0" dirty="0">
              <a:ln>
                <a:noFill/>
              </a:ln>
              <a:solidFill>
                <a:srgbClr val="2C363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1EC28-CA58-3EB1-0595-424DABD7ECC2}"/>
              </a:ext>
            </a:extLst>
          </p:cNvPr>
          <p:cNvSpPr txBox="1"/>
          <p:nvPr/>
        </p:nvSpPr>
        <p:spPr>
          <a:xfrm>
            <a:off x="2682798" y="2262909"/>
            <a:ext cx="6826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 and Classification</a:t>
            </a:r>
            <a:br>
              <a:rPr lang="en-US" dirty="0"/>
            </a:br>
            <a:r>
              <a:rPr lang="en-US" dirty="0"/>
              <a:t>in Space and Deep Space Imagery</a:t>
            </a:r>
            <a:br>
              <a:rPr lang="en-US" dirty="0"/>
            </a:br>
            <a:r>
              <a:rPr lang="en-US" dirty="0"/>
              <a:t>using Deep Learning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7A6780-B537-92E5-1E18-FE276CC04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99" y="1685559"/>
            <a:ext cx="2884564" cy="21999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C9A8E8-404E-C49A-DBB0-3E34AA8A6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1244354"/>
            <a:ext cx="3675786" cy="2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3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Conclusions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54409" y="934591"/>
            <a:ext cx="46319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Conclusions</a:t>
            </a:r>
            <a:endParaRPr lang="en-US" sz="1600" b="1" i="0" u="sng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Pretrained models yielded better performance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 models trained from scratch have a lot of potential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task of detecting and classifying these 3 objects is achievable with very good results on non large scale data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Astronomy 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5CAD1C-5636-9F19-FD70-8CA94B711996}"/>
              </a:ext>
            </a:extLst>
          </p:cNvPr>
          <p:cNvSpPr txBox="1"/>
          <p:nvPr/>
        </p:nvSpPr>
        <p:spPr>
          <a:xfrm>
            <a:off x="454409" y="3136022"/>
            <a:ext cx="4959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imbalance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Faint and hard to distinguish objects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Computational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E777-DFB5-7B5D-0C6F-96B9F0A9083C}"/>
              </a:ext>
            </a:extLst>
          </p:cNvPr>
          <p:cNvSpPr txBox="1"/>
          <p:nvPr/>
        </p:nvSpPr>
        <p:spPr>
          <a:xfrm>
            <a:off x="454409" y="4352569"/>
            <a:ext cx="4959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Improvements</a:t>
            </a:r>
            <a:endParaRPr lang="en-US" sz="1600" b="0" i="0" u="none" strike="noStrike" baseline="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enrichment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advanced architectures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advanced annotations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29F49-3DAD-902A-4C7D-DBB2FEA1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239" y="944901"/>
            <a:ext cx="4103586" cy="4103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CDFC7-8B94-59B1-D50C-0B5F31F25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7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4D6397-B54F-5205-901B-BBEC1AF4DF44}"/>
              </a:ext>
            </a:extLst>
          </p:cNvPr>
          <p:cNvSpPr txBox="1"/>
          <p:nvPr/>
        </p:nvSpPr>
        <p:spPr>
          <a:xfrm>
            <a:off x="3048000" y="79746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i="0" strike="noStrike" baseline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 &amp;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D68E4-D4C5-98A9-2028-D49466DA96BB}"/>
              </a:ext>
            </a:extLst>
          </p:cNvPr>
          <p:cNvSpPr txBox="1"/>
          <p:nvPr/>
        </p:nvSpPr>
        <p:spPr>
          <a:xfrm>
            <a:off x="4735115" y="4846349"/>
            <a:ext cx="2721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Thank You!</a:t>
            </a:r>
            <a:endParaRPr lang="el-GR" sz="4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Question mark">
                <a:extLst>
                  <a:ext uri="{FF2B5EF4-FFF2-40B4-BE49-F238E27FC236}">
                    <a16:creationId xmlns:a16="http://schemas.microsoft.com/office/drawing/2014/main" id="{189BFE01-0D91-9868-ADF3-D43FFA386C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84367" y="2051489"/>
              <a:ext cx="1623266" cy="2677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3266" cy="267755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94053" ay="1965496" az="7846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18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Question mark">
                <a:extLst>
                  <a:ext uri="{FF2B5EF4-FFF2-40B4-BE49-F238E27FC236}">
                    <a16:creationId xmlns:a16="http://schemas.microsoft.com/office/drawing/2014/main" id="{189BFE01-0D91-9868-ADF3-D43FFA386C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4367" y="2051489"/>
                <a:ext cx="1623266" cy="2677554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03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Agenda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54408" y="934591"/>
            <a:ext cx="4117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Overview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YOLOv8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 R-CNN ResNet-50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 YOLOv3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Comparative Analysis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552ADF-E986-39FF-AE97-733C52BFA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B5FCF-CBFD-5706-1798-D2587BE9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8" y="3246327"/>
            <a:ext cx="4628700" cy="2606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DAC71F-ABAC-ADC8-22E0-748F46677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838287"/>
            <a:ext cx="3476625" cy="2317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DC1BD7-F021-216C-2CE0-98C305958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36" y="3429000"/>
            <a:ext cx="3394014" cy="242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56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Problem Statement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938849-9009-59E2-3AFB-1E83287938D8}"/>
              </a:ext>
            </a:extLst>
          </p:cNvPr>
          <p:cNvSpPr txBox="1"/>
          <p:nvPr/>
        </p:nvSpPr>
        <p:spPr>
          <a:xfrm>
            <a:off x="477296" y="934591"/>
            <a:ext cx="7828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Task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Stellar Object Detection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Bounding Box Regression + Object Classification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Distinguish between faint stars/dots/black background and deep space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89698-98FB-80A9-4628-9DE54F44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7775"/>
            <a:ext cx="1391383" cy="1040225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0D2BB128-A80C-1874-69B8-592B6CF93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97" y="2534929"/>
            <a:ext cx="3052255" cy="3052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958CD3F-82C5-55E5-3EC7-A8BB95FB2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827" y="2460885"/>
            <a:ext cx="3052255" cy="3107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E18F4D-E2AA-9CAC-84EE-56ECFF0A2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357" y="2480004"/>
            <a:ext cx="3154983" cy="3107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3674C1-54BF-3BB5-081F-8BDCDB4266CF}"/>
              </a:ext>
            </a:extLst>
          </p:cNvPr>
          <p:cNvSpPr txBox="1"/>
          <p:nvPr/>
        </p:nvSpPr>
        <p:spPr>
          <a:xfrm>
            <a:off x="3991133" y="5993476"/>
            <a:ext cx="419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YOLOv3 model predictions!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0082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Dataset Overview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54409" y="1080641"/>
            <a:ext cx="48948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DeepSpaceYoloDataset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~4,600 images capturing various celestial objects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annotated from scratch to fit our needs using Label Studio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Classes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Galaxy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Nebulae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 Cluster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Utilized COCO &amp; YOLO formats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 images of size 608 x 608 pixels</a:t>
            </a:r>
            <a:endParaRPr lang="en-US" sz="1600" b="0" i="0" u="none" strike="noStrike" baseline="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4464D7-97A6-02A1-BE52-CA5B506D7DD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91" y="927660"/>
            <a:ext cx="443198" cy="443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CA3FD-C5EB-8292-8842-33AC8F92840A}"/>
              </a:ext>
            </a:extLst>
          </p:cNvPr>
          <p:cNvSpPr txBox="1"/>
          <p:nvPr/>
        </p:nvSpPr>
        <p:spPr>
          <a:xfrm>
            <a:off x="0" y="6368534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Source: </a:t>
            </a:r>
            <a:r>
              <a:rPr lang="en-US" sz="1200" b="1" i="1" dirty="0">
                <a:hlinkClick r:id="rId4"/>
              </a:rPr>
              <a:t>DeepSpaceYoloDataset</a:t>
            </a:r>
            <a:endParaRPr lang="en-US" sz="12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E26FF-102E-FFD1-F494-3FBF101299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23"/>
          <a:stretch/>
        </p:blipFill>
        <p:spPr bwMode="auto">
          <a:xfrm>
            <a:off x="5570115" y="701994"/>
            <a:ext cx="3561986" cy="275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5E7304-8396-C39A-B667-25E583992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036" y="3707930"/>
            <a:ext cx="3171680" cy="2484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Figure 1. The Stellina smart instrument during an observation session in September 2023.">
            <a:extLst>
              <a:ext uri="{FF2B5EF4-FFF2-40B4-BE49-F238E27FC236}">
                <a16:creationId xmlns:a16="http://schemas.microsoft.com/office/drawing/2014/main" id="{84909F5E-6EC1-C9C5-352A-0297D5D38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09" y="3817207"/>
            <a:ext cx="1862391" cy="2483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50A53-7E96-17D6-1621-1683673AC5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46" t="6977" r="15031"/>
          <a:stretch/>
        </p:blipFill>
        <p:spPr>
          <a:xfrm>
            <a:off x="9213871" y="2389053"/>
            <a:ext cx="2417384" cy="2560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A861C6-3204-C689-4B10-73960AE57F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E1E59-97C4-1720-FA57-5F04A51E57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69" y="1868604"/>
            <a:ext cx="1747838" cy="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YOLOv8 (1)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BCE767-7FAB-5EC3-6606-3A7CEE56A6FE}"/>
              </a:ext>
            </a:extLst>
          </p:cNvPr>
          <p:cNvSpPr txBox="1"/>
          <p:nvPr/>
        </p:nvSpPr>
        <p:spPr>
          <a:xfrm>
            <a:off x="454407" y="934591"/>
            <a:ext cx="7133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Pretrained model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Trained on the COCO dataset which includes 80 classes</a:t>
            </a:r>
            <a:endParaRPr lang="en-US" sz="1600" b="0" i="0" u="none" strike="noStrike" baseline="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Series of Convolutional layers followed by detection layers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was further trained on DeepSpaceYoloDataset for 10 &amp; 20 epochs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AEF46-5C42-312E-6769-D0D7B714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629" y="2088296"/>
            <a:ext cx="4258270" cy="4329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481596-E19D-FCA1-54D3-51218F0D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842" y="1084260"/>
            <a:ext cx="4342644" cy="4329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F8C503-273E-6FA9-69C5-FC902ED7F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7775"/>
            <a:ext cx="1391383" cy="10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YOLOv8 (2)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A8CB7D1-20DB-9A57-7019-54B0ED7F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4" y="940617"/>
            <a:ext cx="4499989" cy="2243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066417-DB68-8431-CABC-6A84360B9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93" y="3934966"/>
            <a:ext cx="4499988" cy="2243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05BAC-441B-6913-D9F6-1587FB9E55AD}"/>
              </a:ext>
            </a:extLst>
          </p:cNvPr>
          <p:cNvSpPr txBox="1"/>
          <p:nvPr/>
        </p:nvSpPr>
        <p:spPr>
          <a:xfrm>
            <a:off x="1230923" y="3139370"/>
            <a:ext cx="3490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Training losses – 10 epochs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01B06-F0AE-D16B-A47D-5E30AFEFEFAD}"/>
              </a:ext>
            </a:extLst>
          </p:cNvPr>
          <p:cNvSpPr txBox="1"/>
          <p:nvPr/>
        </p:nvSpPr>
        <p:spPr>
          <a:xfrm>
            <a:off x="1783814" y="6163128"/>
            <a:ext cx="3490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Training losses – 20 epochs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B64CF9-F020-2995-1693-63D77F64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896" y="799879"/>
            <a:ext cx="2643674" cy="2532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D0681B-19B6-4DA0-CA1D-038900460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431" y="3515076"/>
            <a:ext cx="2643674" cy="2532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DF8F45-2062-2A2F-C576-6DB3E2CD5008}"/>
              </a:ext>
            </a:extLst>
          </p:cNvPr>
          <p:cNvSpPr txBox="1"/>
          <p:nvPr/>
        </p:nvSpPr>
        <p:spPr>
          <a:xfrm>
            <a:off x="5928460" y="3365321"/>
            <a:ext cx="3490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Confusion Matrix – 10 epochs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2167C9-EEA7-D375-CEBE-10F102FE01B3}"/>
              </a:ext>
            </a:extLst>
          </p:cNvPr>
          <p:cNvSpPr txBox="1"/>
          <p:nvPr/>
        </p:nvSpPr>
        <p:spPr>
          <a:xfrm>
            <a:off x="7376995" y="6197793"/>
            <a:ext cx="3490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Confusion Matrix – 20 epochs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E65D77-DEC7-772D-DB6A-DB77F3F65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4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Faster R-CNN ResNet-50</a:t>
            </a:r>
          </a:p>
          <a:p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563AE6-4210-4067-0394-2F7918D4F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7775"/>
            <a:ext cx="1391383" cy="104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CB12E-51D5-B7C9-B88E-9545D2091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842" y="869182"/>
            <a:ext cx="4018337" cy="3806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D2879-34E1-4BC1-633B-9E214377095F}"/>
              </a:ext>
            </a:extLst>
          </p:cNvPr>
          <p:cNvSpPr txBox="1"/>
          <p:nvPr/>
        </p:nvSpPr>
        <p:spPr>
          <a:xfrm>
            <a:off x="454409" y="1080641"/>
            <a:ext cx="5641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Operates in 2 stages (RPN – Classification)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ResNet-50 backbone network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complex than YOLO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Requires more data for fine-tuning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be scaled up with deeper backbones or down for faster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6987DA-F954-215E-53BF-7AE64FAA1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09" y="2772244"/>
            <a:ext cx="4924785" cy="2704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458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Custom YOLOv3</a:t>
            </a:r>
          </a:p>
          <a:p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9D4E77-087E-941B-4B42-F3371BD1C174}"/>
              </a:ext>
            </a:extLst>
          </p:cNvPr>
          <p:cNvSpPr txBox="1"/>
          <p:nvPr/>
        </p:nvSpPr>
        <p:spPr>
          <a:xfrm>
            <a:off x="376618" y="923404"/>
            <a:ext cx="8558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algn="just">
              <a:buFont typeface="Wingdings" panose="05000000000000000000" pitchFamily="2" charset="2"/>
              <a:buChar char="Ø"/>
              <a:defRPr sz="1600" b="0" i="0" u="none" strike="noStrike" baseline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Model Implemented from scratch – no pretraining</a:t>
            </a:r>
          </a:p>
          <a:p>
            <a:r>
              <a:rPr lang="en-US" dirty="0"/>
              <a:t>DarkNet53 Backbone implemented and </a:t>
            </a:r>
            <a:r>
              <a:rPr lang="en-US"/>
              <a:t>trained from </a:t>
            </a:r>
            <a:r>
              <a:rPr lang="en-US" dirty="0"/>
              <a:t>scratch</a:t>
            </a:r>
          </a:p>
          <a:p>
            <a:r>
              <a:rPr lang="en-US" dirty="0"/>
              <a:t>Fast and Accurate – Unified Architecture (</a:t>
            </a:r>
            <a:r>
              <a:rPr lang="en-US" dirty="0" err="1"/>
              <a:t>bbox</a:t>
            </a:r>
            <a:r>
              <a:rPr lang="en-US" dirty="0"/>
              <a:t> regression and classification heads unified)</a:t>
            </a:r>
          </a:p>
          <a:p>
            <a:r>
              <a:rPr lang="en-US" dirty="0"/>
              <a:t>Very promising results</a:t>
            </a:r>
          </a:p>
          <a:p>
            <a:r>
              <a:rPr lang="en-US" dirty="0"/>
              <a:t>Non-Maximum Suppression Applied</a:t>
            </a:r>
          </a:p>
          <a:p>
            <a:r>
              <a:rPr lang="en-US" dirty="0"/>
              <a:t>Training epochs: 100</a:t>
            </a:r>
          </a:p>
        </p:txBody>
      </p:sp>
      <p:pic>
        <p:nvPicPr>
          <p:cNvPr id="5" name="Εικόνα 4" descr="Εικόνα που περιέχει γραμμή, γράφημα, διάγραμμα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6866FB9E-16F8-756C-CE2B-60F957F0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18" y="2565170"/>
            <a:ext cx="3142245" cy="1874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Εικόνα 6" descr="Εικόνα που περιέχει στιγμιότυπο οθόνης, κείμενο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6E924883-9F1A-0D32-2962-B6C530613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17" y="1721605"/>
            <a:ext cx="4379165" cy="2421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48C605-61C2-2FB2-9E36-143D09DA3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7870B-2265-C270-DF98-2CB9B18ED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190" y="3162498"/>
            <a:ext cx="4163533" cy="3297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974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Comparative Analysis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F7ABDA-0C94-E998-9D8A-A7906FAA43B4}"/>
              </a:ext>
            </a:extLst>
          </p:cNvPr>
          <p:cNvSpPr txBox="1"/>
          <p:nvPr/>
        </p:nvSpPr>
        <p:spPr>
          <a:xfrm>
            <a:off x="367173" y="915737"/>
            <a:ext cx="66718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algn="just">
              <a:buFont typeface="Wingdings" panose="05000000000000000000" pitchFamily="2" charset="2"/>
              <a:buChar char="Ø"/>
              <a:defRPr b="0" i="0" u="none" strike="noStrike" baseline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Takeaways</a:t>
            </a:r>
          </a:p>
          <a:p>
            <a:r>
              <a:rPr lang="en-US" dirty="0"/>
              <a:t>YOLOv8 outperformed Faster R-CNN ResNet-50 in terms of F1-score</a:t>
            </a:r>
          </a:p>
          <a:p>
            <a:r>
              <a:rPr lang="en-US" dirty="0"/>
              <a:t>The improvement in F1-score with more epochs indicate that longer training can enhance model performance</a:t>
            </a:r>
          </a:p>
          <a:p>
            <a:r>
              <a:rPr lang="en-US" dirty="0"/>
              <a:t>YOLOv3 captured features effectively</a:t>
            </a:r>
          </a:p>
          <a:p>
            <a:r>
              <a:rPr lang="en-US" dirty="0"/>
              <a:t>Class imbalance was the primary challenge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91F05F6-B7D5-1816-263F-E841A5B8F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512199"/>
              </p:ext>
            </p:extLst>
          </p:nvPr>
        </p:nvGraphicFramePr>
        <p:xfrm>
          <a:off x="773128" y="3200707"/>
          <a:ext cx="9151920" cy="16249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5320">
                  <a:extLst>
                    <a:ext uri="{9D8B030D-6E8A-4147-A177-3AD203B41FA5}">
                      <a16:colId xmlns:a16="http://schemas.microsoft.com/office/drawing/2014/main" val="1516569913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2634535844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2890034366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2235080468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3591117681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57437675"/>
                    </a:ext>
                  </a:extLst>
                </a:gridCol>
              </a:tblGrid>
              <a:tr h="4924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YOLOv8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(10 epochs)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YOLOv8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(20 epochs)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Faster R-CNN ResNet-50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(10 epochs)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Faster R-CNN ResNet-50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(20 epochs)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Custom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YOLOv3</a:t>
                      </a:r>
                    </a:p>
                    <a:p>
                      <a:pPr algn="ctr"/>
                      <a:r>
                        <a:rPr lang="en-US" sz="1200" b="1" dirty="0"/>
                        <a:t>(100 epochs)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619080"/>
                  </a:ext>
                </a:extLst>
              </a:tr>
              <a:tr h="4924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776517"/>
                  </a:ext>
                </a:extLst>
              </a:tr>
              <a:tr h="4924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Time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(A100)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~45m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~1h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~2h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~8h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70732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86071DC-1C8A-BB8D-EE75-A5003522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7775"/>
            <a:ext cx="1391383" cy="10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10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535</TotalTime>
  <Words>426</Words>
  <Application>Microsoft Office PowerPoint</Application>
  <PresentationFormat>Widescreen</PresentationFormat>
  <Paragraphs>104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Consolas</vt:lpstr>
      <vt:lpstr>Roboto</vt:lpstr>
      <vt:lpstr>Rockwell</vt:lpstr>
      <vt:lpstr>Rockwell Condensed</vt:lpstr>
      <vt:lpstr>Segoe UI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Konstantinos Vytiniotis</dc:creator>
  <cp:lastModifiedBy>Konstantinos Vytiniotis</cp:lastModifiedBy>
  <cp:revision>85</cp:revision>
  <dcterms:created xsi:type="dcterms:W3CDTF">2024-06-10T22:52:28Z</dcterms:created>
  <dcterms:modified xsi:type="dcterms:W3CDTF">2024-07-02T22:00:00Z</dcterms:modified>
</cp:coreProperties>
</file>